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12.06.2017</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12.06.2017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12.06.2017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pPr/>
              <a:t>12.06.2017</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12.06.2017</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12.06.2017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12.06.2017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pPr/>
              <a:t>12.06.2017</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12.06.2017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pPr/>
              <a:t>12.06.2017</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F75050-0E15-4C5B-92B0-66D068882F1F}" type="datetimeFigureOut">
              <a:rPr lang="tr-TR" smtClean="0"/>
              <a:pPr/>
              <a:t>12.06.2017</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12.06.2017</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erbaaram.meb.k12.tr/tema/index.ph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Autofit/>
          </a:bodyPr>
          <a:lstStyle/>
          <a:p>
            <a:r>
              <a:rPr lang="tr-TR" sz="3200" dirty="0" smtClean="0"/>
              <a:t>BİREYSELLEŞTİRİLMİŞ EĞİTİM PROGRAMI (BEP)</a:t>
            </a:r>
            <a:br>
              <a:rPr lang="tr-TR" sz="3200" dirty="0" smtClean="0"/>
            </a:br>
            <a:r>
              <a:rPr lang="tr-TR" sz="3200" dirty="0" smtClean="0"/>
              <a:t/>
            </a:r>
            <a:br>
              <a:rPr lang="tr-TR" sz="3200" dirty="0" smtClean="0"/>
            </a:br>
            <a:r>
              <a:rPr lang="tr-TR" sz="3200" dirty="0" smtClean="0"/>
              <a:t/>
            </a:r>
            <a:br>
              <a:rPr lang="tr-TR" sz="3200" dirty="0" smtClean="0"/>
            </a:br>
            <a:endParaRPr lang="tr-TR" sz="3200" dirty="0"/>
          </a:p>
        </p:txBody>
      </p:sp>
      <p:sp>
        <p:nvSpPr>
          <p:cNvPr id="4" name="3 Alt Başlık"/>
          <p:cNvSpPr>
            <a:spLocks noGrp="1"/>
          </p:cNvSpPr>
          <p:nvPr>
            <p:ph type="subTitle" idx="1"/>
          </p:nvPr>
        </p:nvSpPr>
        <p:spPr/>
        <p:txBody>
          <a:bodyPr/>
          <a:lstStyle/>
          <a:p>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Değerli öğretmenler</a:t>
            </a:r>
            <a:br>
              <a:rPr lang="tr-TR" dirty="0" smtClean="0"/>
            </a:br>
            <a:endParaRPr lang="tr-TR" dirty="0"/>
          </a:p>
        </p:txBody>
      </p:sp>
      <p:sp>
        <p:nvSpPr>
          <p:cNvPr id="3" name="2 İçerik Yer Tutucusu"/>
          <p:cNvSpPr>
            <a:spLocks noGrp="1"/>
          </p:cNvSpPr>
          <p:nvPr>
            <p:ph sz="quarter" idx="1"/>
          </p:nvPr>
        </p:nvSpPr>
        <p:spPr/>
        <p:txBody>
          <a:bodyPr>
            <a:normAutofit/>
          </a:bodyPr>
          <a:lstStyle/>
          <a:p>
            <a:r>
              <a:rPr lang="tr-TR" dirty="0" smtClean="0"/>
              <a:t>Performans alımı için lütfen öğrencinizle birebir değerlendirme yapınız.</a:t>
            </a:r>
          </a:p>
          <a:p>
            <a:r>
              <a:rPr lang="tr-TR" dirty="0" smtClean="0"/>
              <a:t>Ortamda öğrencinin dikkatini dağıtacak materyaller bulundurmayınız.</a:t>
            </a:r>
          </a:p>
          <a:p>
            <a:r>
              <a:rPr lang="tr-TR" dirty="0" smtClean="0"/>
              <a:t>Sorulacak soruları önceden belirleyiniz.</a:t>
            </a:r>
          </a:p>
          <a:p>
            <a:r>
              <a:rPr lang="tr-TR" dirty="0" smtClean="0"/>
              <a:t>Öğrenciyle çalışmaya başlanmadan önce bu çalışmanın içeriğinden bahsedip çocuğun durumdan haberdar olmasını sağlayınız.</a:t>
            </a:r>
          </a:p>
          <a:p>
            <a:r>
              <a:rPr lang="tr-TR" dirty="0" smtClean="0"/>
              <a:t>Soruların, öğrencinin sınıf düzeyine uygun olarak hazırlanmış olmasına dikkat ediniz.</a:t>
            </a:r>
          </a:p>
          <a:p>
            <a:endParaRPr lang="tr-TR" dirty="0"/>
          </a:p>
        </p:txBody>
      </p:sp>
      <p:pic>
        <p:nvPicPr>
          <p:cNvPr id="5" name="4 Resim" descr="children-special-needs-the-superhero-project-renee-bergeron-fb.jpg"/>
          <p:cNvPicPr>
            <a:picLocks noChangeAspect="1"/>
          </p:cNvPicPr>
          <p:nvPr/>
        </p:nvPicPr>
        <p:blipFill>
          <a:blip r:embed="rId2" cstate="print"/>
          <a:stretch>
            <a:fillRect/>
          </a:stretch>
        </p:blipFill>
        <p:spPr>
          <a:xfrm>
            <a:off x="4786314" y="0"/>
            <a:ext cx="4357686" cy="1571612"/>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smtClean="0"/>
              <a:t>Tam Zamanlı Kaynaştırma Programına alınan öğrencilerin performansları devam edecekleri sınıf düzeylerinin müfredat programlarına dayalı olarak belirlenir. Müfredat programları sorulaştırılarak öğrencinin yapabildiklerine artı (+), yapamadıklarına eksi(-) işaretleri kullanılarak öğrencinin performansı kaydedilir ve yapamadığı son basamaktan yola çıkılarak uzun dönemli -kısa dönemli amaçlar belirlenir.</a:t>
            </a:r>
          </a:p>
          <a:p>
            <a:endParaRPr lang="tr-TR" dirty="0"/>
          </a:p>
        </p:txBody>
      </p:sp>
      <p:pic>
        <p:nvPicPr>
          <p:cNvPr id="4" name="3 Resim" descr="3t4y4.jpg"/>
          <p:cNvPicPr>
            <a:picLocks noChangeAspect="1"/>
          </p:cNvPicPr>
          <p:nvPr/>
        </p:nvPicPr>
        <p:blipFill>
          <a:blip r:embed="rId2"/>
          <a:stretch>
            <a:fillRect/>
          </a:stretch>
        </p:blipFill>
        <p:spPr>
          <a:xfrm>
            <a:off x="214282" y="1"/>
            <a:ext cx="8501122" cy="1571612"/>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643182"/>
            <a:ext cx="7467600" cy="1857388"/>
          </a:xfrm>
        </p:spPr>
        <p:txBody>
          <a:bodyPr>
            <a:normAutofit fontScale="90000"/>
          </a:bodyPr>
          <a:lstStyle/>
          <a:p>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BEP ikinci basamağı; öğrencinin öncelikli gereksinimleri dikkate alınarak Uzun Dönemli ve Kısa Dönemli Amaçların belirlenmesidir. </a:t>
            </a:r>
            <a:endParaRPr lang="tr-TR" dirty="0"/>
          </a:p>
        </p:txBody>
      </p:sp>
      <p:pic>
        <p:nvPicPr>
          <p:cNvPr id="4" name="3 Resim" descr="iyktyk.jpg"/>
          <p:cNvPicPr>
            <a:picLocks noChangeAspect="1"/>
          </p:cNvPicPr>
          <p:nvPr/>
        </p:nvPicPr>
        <p:blipFill>
          <a:blip r:embed="rId2"/>
          <a:stretch>
            <a:fillRect/>
          </a:stretch>
        </p:blipFill>
        <p:spPr>
          <a:xfrm>
            <a:off x="2071670" y="285728"/>
            <a:ext cx="3857652" cy="2047875"/>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346" y="-214338"/>
            <a:ext cx="7467600" cy="1143000"/>
          </a:xfrm>
        </p:spPr>
        <p:txBody>
          <a:bodyPr>
            <a:noAutofit/>
          </a:bodyPr>
          <a:lstStyle/>
          <a:p>
            <a:endParaRPr lang="tr-TR" sz="1600" dirty="0"/>
          </a:p>
        </p:txBody>
      </p:sp>
      <p:pic>
        <p:nvPicPr>
          <p:cNvPr id="1026" name="Picture 2"/>
          <p:cNvPicPr>
            <a:picLocks noGrp="1" noChangeAspect="1" noChangeArrowheads="1"/>
          </p:cNvPicPr>
          <p:nvPr>
            <p:ph sz="quarter" idx="1"/>
          </p:nvPr>
        </p:nvPicPr>
        <p:blipFill>
          <a:blip r:embed="rId2"/>
          <a:srcRect/>
          <a:stretch>
            <a:fillRect/>
          </a:stretch>
        </p:blipFill>
        <p:spPr bwMode="auto">
          <a:xfrm>
            <a:off x="1428727" y="285728"/>
            <a:ext cx="6000793" cy="621510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BÖP ( BİREYSEL ÖĞRETİM PLANI) </a:t>
            </a:r>
            <a:br>
              <a:rPr lang="tr-TR" b="1" dirty="0" smtClean="0"/>
            </a:br>
            <a:endParaRPr lang="tr-TR" dirty="0"/>
          </a:p>
        </p:txBody>
      </p:sp>
      <p:sp>
        <p:nvSpPr>
          <p:cNvPr id="3" name="2 İçerik Yer Tutucusu"/>
          <p:cNvSpPr>
            <a:spLocks noGrp="1"/>
          </p:cNvSpPr>
          <p:nvPr>
            <p:ph sz="quarter" idx="1"/>
          </p:nvPr>
        </p:nvSpPr>
        <p:spPr/>
        <p:txBody>
          <a:bodyPr/>
          <a:lstStyle/>
          <a:p>
            <a:r>
              <a:rPr lang="tr-TR" dirty="0" smtClean="0"/>
              <a:t>Bireysel Öğretim Planı ; BEP </a:t>
            </a:r>
            <a:r>
              <a:rPr lang="tr-TR" dirty="0" err="1" smtClean="0"/>
              <a:t>te</a:t>
            </a:r>
            <a:r>
              <a:rPr lang="tr-TR" dirty="0" smtClean="0"/>
              <a:t> öğrencinin gereken davranışları , amaçları kazanması için öğrenciyle çalışan kişinin yapması gerekenleri ayrıntılı /belirgin olarak ifade eder. </a:t>
            </a:r>
          </a:p>
          <a:p>
            <a:r>
              <a:rPr lang="tr-TR" dirty="0" smtClean="0"/>
              <a:t>BÖP </a:t>
            </a:r>
            <a:r>
              <a:rPr lang="tr-TR" dirty="0" err="1" smtClean="0"/>
              <a:t>te</a:t>
            </a:r>
            <a:r>
              <a:rPr lang="tr-TR" dirty="0" smtClean="0"/>
              <a:t> öğrencinin dersin konusuyla ilgili performans düzeyi ,uzun dönemli- kısa dönemli ve öğretimsel amacı /amaçları hangi ölçütte gerçekleştireceği yer alır. Bunun yanında öğretim esnasında kullanılacak yöntem teknik, kullanılan araç gereç ve değerlendirme kısımları da bulunur.</a:t>
            </a:r>
            <a:endParaRPr lang="tr-TR" dirty="0"/>
          </a:p>
        </p:txBody>
      </p:sp>
      <p:pic>
        <p:nvPicPr>
          <p:cNvPr id="4" name="3 Resim" descr="ulkuykly.jpg"/>
          <p:cNvPicPr>
            <a:picLocks noChangeAspect="1"/>
          </p:cNvPicPr>
          <p:nvPr/>
        </p:nvPicPr>
        <p:blipFill>
          <a:blip r:embed="rId2"/>
          <a:stretch>
            <a:fillRect/>
          </a:stretch>
        </p:blipFill>
        <p:spPr>
          <a:xfrm>
            <a:off x="5357818" y="5357826"/>
            <a:ext cx="3409950" cy="1500174"/>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Grp="1" noChangeAspect="1" noChangeArrowheads="1"/>
          </p:cNvPicPr>
          <p:nvPr>
            <p:ph sz="quarter" idx="1"/>
          </p:nvPr>
        </p:nvPicPr>
        <p:blipFill>
          <a:blip r:embed="rId2"/>
          <a:srcRect/>
          <a:stretch>
            <a:fillRect/>
          </a:stretch>
        </p:blipFill>
        <p:spPr bwMode="auto">
          <a:xfrm>
            <a:off x="1142976" y="285728"/>
            <a:ext cx="6357981" cy="621510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BÖP DEĞERLENDİRME(TAKİP)</a:t>
            </a:r>
            <a:endParaRPr lang="tr-TR" dirty="0"/>
          </a:p>
        </p:txBody>
      </p:sp>
      <p:sp>
        <p:nvSpPr>
          <p:cNvPr id="3" name="2 İçerik Yer Tutucusu"/>
          <p:cNvSpPr>
            <a:spLocks noGrp="1"/>
          </p:cNvSpPr>
          <p:nvPr>
            <p:ph sz="quarter" idx="1"/>
          </p:nvPr>
        </p:nvSpPr>
        <p:spPr/>
        <p:txBody>
          <a:bodyPr/>
          <a:lstStyle/>
          <a:p>
            <a:r>
              <a:rPr lang="tr-TR" dirty="0" smtClean="0"/>
              <a:t>Amaçlara ulaşmada ne kadar başarılı olunduğunun göstergesidir. Değerlendirmeler aylık veya haftalık yapılabileceği gibi günlükte yapılabilir. </a:t>
            </a:r>
          </a:p>
          <a:p>
            <a:r>
              <a:rPr lang="tr-TR" b="1" dirty="0" smtClean="0"/>
              <a:t>BEP yılda en az iki kere değerlendirilir </a:t>
            </a:r>
            <a:r>
              <a:rPr lang="tr-TR" dirty="0" smtClean="0"/>
              <a:t>Çocukların öğretim sonundaki performanslarını belirlemek ve gerçekleştirilen öğretim etkinliklerinin ne denli etkili olduğunu belirlemeyi hedefler. </a:t>
            </a:r>
            <a:endParaRPr lang="tr-TR" dirty="0"/>
          </a:p>
        </p:txBody>
      </p:sp>
      <p:pic>
        <p:nvPicPr>
          <p:cNvPr id="4" name="3 Resim" descr="jjy.jpg"/>
          <p:cNvPicPr>
            <a:picLocks noChangeAspect="1"/>
          </p:cNvPicPr>
          <p:nvPr/>
        </p:nvPicPr>
        <p:blipFill>
          <a:blip r:embed="rId2"/>
          <a:stretch>
            <a:fillRect/>
          </a:stretch>
        </p:blipFill>
        <p:spPr>
          <a:xfrm>
            <a:off x="7215206" y="0"/>
            <a:ext cx="1928794" cy="1643050"/>
          </a:xfrm>
          <a:prstGeom prst="rect">
            <a:avLst/>
          </a:prstGeom>
        </p:spPr>
      </p:pic>
      <p:pic>
        <p:nvPicPr>
          <p:cNvPr id="5" name="4 Resim" descr="ulkuykly.jpg"/>
          <p:cNvPicPr>
            <a:picLocks noChangeAspect="1"/>
          </p:cNvPicPr>
          <p:nvPr/>
        </p:nvPicPr>
        <p:blipFill>
          <a:blip r:embed="rId3"/>
          <a:stretch>
            <a:fillRect/>
          </a:stretch>
        </p:blipFill>
        <p:spPr>
          <a:xfrm>
            <a:off x="0" y="5072074"/>
            <a:ext cx="3195668" cy="1785926"/>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3074" name="Picture 2"/>
          <p:cNvPicPr>
            <a:picLocks noGrp="1" noChangeAspect="1" noChangeArrowheads="1"/>
          </p:cNvPicPr>
          <p:nvPr>
            <p:ph sz="quarter" idx="1"/>
          </p:nvPr>
        </p:nvPicPr>
        <p:blipFill>
          <a:blip r:embed="rId2"/>
          <a:srcRect/>
          <a:stretch>
            <a:fillRect/>
          </a:stretch>
        </p:blipFill>
        <p:spPr bwMode="auto">
          <a:xfrm>
            <a:off x="1357290" y="285728"/>
            <a:ext cx="5715040" cy="57801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ETKİLİ BEP İÇİN ÖNERİLER: </a:t>
            </a:r>
            <a:br>
              <a:rPr lang="tr-TR" b="1" dirty="0" smtClean="0"/>
            </a:br>
            <a:endParaRPr lang="tr-TR" dirty="0"/>
          </a:p>
        </p:txBody>
      </p:sp>
      <p:sp>
        <p:nvSpPr>
          <p:cNvPr id="3" name="2 İçerik Yer Tutucusu"/>
          <p:cNvSpPr>
            <a:spLocks noGrp="1"/>
          </p:cNvSpPr>
          <p:nvPr>
            <p:ph sz="quarter" idx="1"/>
          </p:nvPr>
        </p:nvSpPr>
        <p:spPr/>
        <p:txBody>
          <a:bodyPr>
            <a:normAutofit fontScale="92500" lnSpcReduction="10000"/>
          </a:bodyPr>
          <a:lstStyle/>
          <a:p>
            <a:r>
              <a:rPr lang="tr-TR" dirty="0" smtClean="0"/>
              <a:t> Çocuğa odaklanın! </a:t>
            </a:r>
          </a:p>
          <a:p>
            <a:r>
              <a:rPr lang="tr-TR" dirty="0" smtClean="0"/>
              <a:t> Karar verme sürecini paylaşın! </a:t>
            </a:r>
          </a:p>
          <a:p>
            <a:r>
              <a:rPr lang="tr-TR" dirty="0" smtClean="0"/>
              <a:t> Sorunlara çözüm üretmeyi hedefleyin! </a:t>
            </a:r>
          </a:p>
          <a:p>
            <a:r>
              <a:rPr lang="tr-TR" dirty="0" smtClean="0"/>
              <a:t> Tüm üyeler için rahat, çekici ve kendilerini ifade edebilecekleri bir ortam hazırlayın! </a:t>
            </a:r>
          </a:p>
          <a:p>
            <a:r>
              <a:rPr lang="tr-TR" dirty="0" smtClean="0"/>
              <a:t> Herkesin bakış açısına ve görüşüne değer verin! </a:t>
            </a:r>
          </a:p>
          <a:p>
            <a:r>
              <a:rPr lang="tr-TR" dirty="0" smtClean="0"/>
              <a:t> Çocuğun geleceği ile ilgili iyimser ve olumlu yaklaşımlarda bulunun! </a:t>
            </a:r>
          </a:p>
          <a:p>
            <a:r>
              <a:rPr lang="tr-TR" dirty="0" smtClean="0"/>
              <a:t> Bireyi ve aileyi sürece katın! </a:t>
            </a:r>
          </a:p>
          <a:p>
            <a:r>
              <a:rPr lang="tr-TR" dirty="0" smtClean="0"/>
              <a:t> Kullanımı kolay bir format geliştirin! </a:t>
            </a:r>
          </a:p>
          <a:p>
            <a:r>
              <a:rPr lang="tr-TR" dirty="0" smtClean="0"/>
              <a:t>BEP yazarken BEP’ in uygulanmasında görev alacakların mutlaka sürece katılmış olmalarına özen gösterin! </a:t>
            </a:r>
          </a:p>
          <a:p>
            <a:endParaRPr lang="tr-TR" dirty="0"/>
          </a:p>
        </p:txBody>
      </p:sp>
      <p:pic>
        <p:nvPicPr>
          <p:cNvPr id="4" name="3 Resim" descr="uoluy.jpg"/>
          <p:cNvPicPr>
            <a:picLocks noChangeAspect="1"/>
          </p:cNvPicPr>
          <p:nvPr/>
        </p:nvPicPr>
        <p:blipFill>
          <a:blip r:embed="rId2"/>
          <a:stretch>
            <a:fillRect/>
          </a:stretch>
        </p:blipFill>
        <p:spPr>
          <a:xfrm>
            <a:off x="6715140" y="1"/>
            <a:ext cx="2428860" cy="271462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endParaRPr lang="tr-TR" dirty="0" smtClean="0"/>
          </a:p>
          <a:p>
            <a:r>
              <a:rPr lang="tr-TR" dirty="0" smtClean="0"/>
              <a:t>BEP yazımında açık ve anlaşılır bir dil, kısa ve öz ifadeler kullanın! </a:t>
            </a:r>
          </a:p>
          <a:p>
            <a:r>
              <a:rPr lang="tr-TR" dirty="0" smtClean="0"/>
              <a:t> Yapılabilecekler konusunda gerçekçi olun! </a:t>
            </a:r>
          </a:p>
          <a:p>
            <a:r>
              <a:rPr lang="tr-TR" dirty="0" smtClean="0"/>
              <a:t> Tüm toplantılarda kayıt tutun! </a:t>
            </a:r>
          </a:p>
          <a:p>
            <a:r>
              <a:rPr lang="tr-TR" dirty="0" smtClean="0"/>
              <a:t> BEP’ in bir ekip işi olduğunu unutmayın! </a:t>
            </a:r>
          </a:p>
          <a:p>
            <a:r>
              <a:rPr lang="tr-TR" dirty="0" smtClean="0"/>
              <a:t> Tüm formları saklayabileceğiniz ve bilgileri kaydedebileceğiniz bir BEP dosyası oluşturun! </a:t>
            </a:r>
          </a:p>
          <a:p>
            <a:endParaRPr lang="tr-TR" dirty="0"/>
          </a:p>
        </p:txBody>
      </p:sp>
      <p:pic>
        <p:nvPicPr>
          <p:cNvPr id="5" name="4 Resim" descr="ylyuk.jpg"/>
          <p:cNvPicPr>
            <a:picLocks noChangeAspect="1"/>
          </p:cNvPicPr>
          <p:nvPr/>
        </p:nvPicPr>
        <p:blipFill>
          <a:blip r:embed="rId2" cstate="print"/>
          <a:stretch>
            <a:fillRect/>
          </a:stretch>
        </p:blipFill>
        <p:spPr>
          <a:xfrm>
            <a:off x="642910" y="0"/>
            <a:ext cx="7286644" cy="200023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700" dirty="0" smtClean="0"/>
              <a:t>BİREYSELLEŞTİRİLMİŞ EĞİTİM PROGRAMI (BEP)</a:t>
            </a:r>
            <a:r>
              <a:rPr lang="tr-TR" dirty="0" smtClean="0"/>
              <a:t/>
            </a:r>
            <a:br>
              <a:rPr lang="tr-TR" dirty="0" smtClean="0"/>
            </a:br>
            <a:endParaRPr lang="tr-TR" dirty="0"/>
          </a:p>
        </p:txBody>
      </p:sp>
      <p:sp>
        <p:nvSpPr>
          <p:cNvPr id="3" name="2 İçerik Yer Tutucusu"/>
          <p:cNvSpPr>
            <a:spLocks noGrp="1"/>
          </p:cNvSpPr>
          <p:nvPr>
            <p:ph sz="quarter" idx="1"/>
          </p:nvPr>
        </p:nvSpPr>
        <p:spPr/>
        <p:txBody>
          <a:bodyPr/>
          <a:lstStyle/>
          <a:p>
            <a:endParaRPr lang="tr-TR" dirty="0" smtClean="0"/>
          </a:p>
          <a:p>
            <a:endParaRPr lang="tr-TR" dirty="0" smtClean="0"/>
          </a:p>
          <a:p>
            <a:endParaRPr lang="tr-TR" dirty="0" smtClean="0"/>
          </a:p>
          <a:p>
            <a:endParaRPr lang="tr-TR" dirty="0" smtClean="0"/>
          </a:p>
          <a:p>
            <a:endParaRPr lang="tr-TR" dirty="0" smtClean="0"/>
          </a:p>
          <a:p>
            <a:r>
              <a:rPr lang="tr-TR" dirty="0" smtClean="0"/>
              <a:t>BEP: </a:t>
            </a:r>
          </a:p>
          <a:p>
            <a:r>
              <a:rPr lang="tr-TR" dirty="0" smtClean="0"/>
              <a:t>Özel eğitim gerektiren her bir çocuk için yazılı olarak hazırlanan; bireyin, ailenin, öğretmenin ihtiyaçları doğrultusunda destek eğitim hizmetlerini içeren özel eğitim programıdır. </a:t>
            </a:r>
          </a:p>
          <a:p>
            <a:endParaRPr lang="tr-TR" dirty="0"/>
          </a:p>
        </p:txBody>
      </p:sp>
      <p:pic>
        <p:nvPicPr>
          <p:cNvPr id="5" name="4 Resim" descr="s_5416.jpg"/>
          <p:cNvPicPr>
            <a:picLocks noChangeAspect="1"/>
          </p:cNvPicPr>
          <p:nvPr/>
        </p:nvPicPr>
        <p:blipFill>
          <a:blip r:embed="rId2"/>
          <a:stretch>
            <a:fillRect/>
          </a:stretch>
        </p:blipFill>
        <p:spPr>
          <a:xfrm>
            <a:off x="0" y="1000108"/>
            <a:ext cx="8715404" cy="250033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42976" y="500042"/>
            <a:ext cx="7467600" cy="1154098"/>
          </a:xfrm>
        </p:spPr>
        <p:txBody>
          <a:bodyPr>
            <a:normAutofit fontScale="90000"/>
          </a:bodyPr>
          <a:lstStyle/>
          <a:p>
            <a:r>
              <a:rPr lang="tr-TR" b="1" dirty="0" smtClean="0"/>
              <a:t/>
            </a:r>
            <a:br>
              <a:rPr lang="tr-TR" b="1" dirty="0" smtClean="0"/>
            </a:br>
            <a:r>
              <a:rPr lang="tr-TR" b="1" dirty="0" smtClean="0"/>
              <a:t/>
            </a:r>
            <a:br>
              <a:rPr lang="tr-TR" b="1" dirty="0" smtClean="0"/>
            </a:br>
            <a:r>
              <a:rPr lang="tr-TR" b="1" dirty="0" smtClean="0"/>
              <a:t>KONUYLA İLGİLİ YASAL DAYANAKLAR</a:t>
            </a:r>
            <a:br>
              <a:rPr lang="tr-TR" b="1" dirty="0" smtClean="0"/>
            </a:br>
            <a:endParaRPr lang="tr-TR" dirty="0"/>
          </a:p>
        </p:txBody>
      </p:sp>
      <p:sp>
        <p:nvSpPr>
          <p:cNvPr id="3" name="2 İçerik Yer Tutucusu"/>
          <p:cNvSpPr>
            <a:spLocks noGrp="1"/>
          </p:cNvSpPr>
          <p:nvPr>
            <p:ph sz="quarter" idx="1"/>
          </p:nvPr>
        </p:nvSpPr>
        <p:spPr/>
        <p:txBody>
          <a:bodyPr>
            <a:normAutofit/>
          </a:bodyPr>
          <a:lstStyle/>
          <a:p>
            <a:r>
              <a:rPr lang="tr-TR" b="1" dirty="0" smtClean="0"/>
              <a:t>Anayasa (Madde 42) </a:t>
            </a:r>
          </a:p>
          <a:p>
            <a:r>
              <a:rPr lang="tr-TR" dirty="0" smtClean="0"/>
              <a:t> </a:t>
            </a:r>
            <a:r>
              <a:rPr lang="tr-TR" b="1" dirty="0" smtClean="0"/>
              <a:t>1739 Sayılı Milli Eğitimin Temel Kanunun 7. Maddesi </a:t>
            </a:r>
          </a:p>
          <a:p>
            <a:r>
              <a:rPr lang="tr-TR" b="1" dirty="0" smtClean="0"/>
              <a:t>222 Sayılı İlköğretim ve Eğitim Kanunu (6. ve 52. Maddeleri) </a:t>
            </a:r>
          </a:p>
          <a:p>
            <a:r>
              <a:rPr lang="tr-TR" dirty="0" smtClean="0"/>
              <a:t> </a:t>
            </a:r>
            <a:r>
              <a:rPr lang="tr-TR" b="1" dirty="0" smtClean="0"/>
              <a:t>573 sayılı “Özel Eğitim Hakkında Kanun Hükmünde Kararname” (Madde 12 ve 15 ) (30.05.1997) </a:t>
            </a:r>
          </a:p>
          <a:p>
            <a:r>
              <a:rPr lang="tr-TR" dirty="0" smtClean="0"/>
              <a:t> </a:t>
            </a:r>
            <a:r>
              <a:rPr lang="tr-TR" b="1" dirty="0" smtClean="0"/>
              <a:t>MEB Özel Eğitim Hizmetleri Yönetmeliği </a:t>
            </a:r>
          </a:p>
          <a:p>
            <a:r>
              <a:rPr lang="tr-TR" dirty="0" smtClean="0"/>
              <a:t> </a:t>
            </a:r>
            <a:r>
              <a:rPr lang="tr-TR" b="1" dirty="0" smtClean="0"/>
              <a:t>Özel Eğitim ve Rehberlik Hizmetleri Genel Müdürlüğünün 2008/60 </a:t>
            </a:r>
            <a:r>
              <a:rPr lang="tr-TR" b="1" dirty="0" err="1" smtClean="0"/>
              <a:t>Nolu</a:t>
            </a:r>
            <a:r>
              <a:rPr lang="tr-TR" b="1" dirty="0" smtClean="0"/>
              <a:t> Kaynaştırma Hakkında Genelgesi </a:t>
            </a:r>
          </a:p>
          <a:p>
            <a:endParaRPr lang="tr-TR" dirty="0"/>
          </a:p>
        </p:txBody>
      </p:sp>
      <p:pic>
        <p:nvPicPr>
          <p:cNvPr id="4" name="3 Resim" descr="wetwt.jpg"/>
          <p:cNvPicPr>
            <a:picLocks noChangeAspect="1"/>
          </p:cNvPicPr>
          <p:nvPr/>
        </p:nvPicPr>
        <p:blipFill>
          <a:blip r:embed="rId2"/>
          <a:stretch>
            <a:fillRect/>
          </a:stretch>
        </p:blipFill>
        <p:spPr>
          <a:xfrm>
            <a:off x="5929322" y="0"/>
            <a:ext cx="3214678" cy="2047875"/>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Online </a:t>
            </a:r>
            <a:r>
              <a:rPr lang="tr-TR" dirty="0" err="1" smtClean="0"/>
              <a:t>bep</a:t>
            </a:r>
            <a:r>
              <a:rPr lang="tr-TR" dirty="0" smtClean="0"/>
              <a:t> hazırlamak için</a:t>
            </a:r>
            <a:endParaRPr lang="tr-TR" dirty="0"/>
          </a:p>
        </p:txBody>
      </p:sp>
      <p:sp>
        <p:nvSpPr>
          <p:cNvPr id="3" name="2 İçerik Yer Tutucusu"/>
          <p:cNvSpPr>
            <a:spLocks noGrp="1"/>
          </p:cNvSpPr>
          <p:nvPr>
            <p:ph sz="quarter" idx="1"/>
          </p:nvPr>
        </p:nvSpPr>
        <p:spPr/>
        <p:txBody>
          <a:bodyPr/>
          <a:lstStyle/>
          <a:p>
            <a:r>
              <a:rPr lang="tr-TR" dirty="0" smtClean="0">
                <a:hlinkClick r:id="rId2"/>
              </a:rPr>
              <a:t>http://erbaaram.meb.k12.tr/tema/index.php</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642910" y="2428868"/>
            <a:ext cx="7467600" cy="4016496"/>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a:buNone/>
            </a:pPr>
            <a:r>
              <a:rPr lang="tr-TR" dirty="0" err="1" smtClean="0"/>
              <a:t>BEP’in</a:t>
            </a:r>
            <a:r>
              <a:rPr lang="tr-TR" dirty="0" smtClean="0"/>
              <a:t> daha ayrıntılı bir tanımını yapmak istersek BEP, özel eğitime ihtiyacı olan bireyin gelişimi veya ona uygulanan programın gerektirdiği disiplin alanlarında (öz bakım, akademik beceriler, sosyal beceriler, iletişim vb.) eğitsel ihtiyaçlarını karşılamak üzere uygun eğitim ortamlarından (okul, özel eğitim okulu, özel eğitim sınıfı vb.) ve destek hizmetlerden (kaynak oda ,sınıf içi yardım, fiziksel rehabilitasyon vb.) en üst düzeyde yararlanmasını öngören yazılı dokümandır. Bu doküman aile öğretmen ve ilgili uzmanların işbirliği ile planlanır ve BEP kurulunun onayı ile uygulanır.</a:t>
            </a:r>
          </a:p>
          <a:p>
            <a:endParaRPr lang="tr-TR" dirty="0"/>
          </a:p>
        </p:txBody>
      </p:sp>
      <p:pic>
        <p:nvPicPr>
          <p:cNvPr id="4" name="3 Resim" descr="egitim_is_mebe_bagli_ozel_egitim_veren_okullarin_sayisi_yetersiz_h14707.jpg"/>
          <p:cNvPicPr>
            <a:picLocks noChangeAspect="1"/>
          </p:cNvPicPr>
          <p:nvPr/>
        </p:nvPicPr>
        <p:blipFill>
          <a:blip r:embed="rId2"/>
          <a:stretch>
            <a:fillRect/>
          </a:stretch>
        </p:blipFill>
        <p:spPr>
          <a:xfrm>
            <a:off x="285720" y="0"/>
            <a:ext cx="8286776" cy="235740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endParaRPr lang="tr-TR" dirty="0" smtClean="0"/>
          </a:p>
          <a:p>
            <a:endParaRPr lang="tr-TR" dirty="0" smtClean="0"/>
          </a:p>
          <a:p>
            <a:endParaRPr lang="tr-TR" dirty="0" smtClean="0"/>
          </a:p>
          <a:p>
            <a:r>
              <a:rPr lang="tr-TR" dirty="0" smtClean="0"/>
              <a:t>Bireyselleştirilmiş eğitim programı, kişinin ihtiyaçlarına göre yapması gereken eylemlerini ve alt basamaklarını nasıl, kiminle, nerede, hangi sürede yapılacağını gösteren bir akış planıdır.</a:t>
            </a:r>
          </a:p>
          <a:p>
            <a:endParaRPr lang="tr-TR" dirty="0"/>
          </a:p>
        </p:txBody>
      </p:sp>
      <p:pic>
        <p:nvPicPr>
          <p:cNvPr id="4" name="3 Resim" descr="i.jpg"/>
          <p:cNvPicPr>
            <a:picLocks noChangeAspect="1"/>
          </p:cNvPicPr>
          <p:nvPr/>
        </p:nvPicPr>
        <p:blipFill>
          <a:blip r:embed="rId2"/>
          <a:stretch>
            <a:fillRect/>
          </a:stretch>
        </p:blipFill>
        <p:spPr>
          <a:xfrm>
            <a:off x="1857356" y="0"/>
            <a:ext cx="4286280" cy="271462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BEP NEDEN GEREKLİDİR?</a:t>
            </a:r>
            <a:br>
              <a:rPr lang="tr-TR" dirty="0" smtClean="0"/>
            </a:br>
            <a:endParaRPr lang="tr-TR" dirty="0"/>
          </a:p>
        </p:txBody>
      </p:sp>
      <p:sp>
        <p:nvSpPr>
          <p:cNvPr id="3" name="2 İçerik Yer Tutucusu"/>
          <p:cNvSpPr>
            <a:spLocks noGrp="1"/>
          </p:cNvSpPr>
          <p:nvPr>
            <p:ph sz="quarter" idx="1"/>
          </p:nvPr>
        </p:nvSpPr>
        <p:spPr/>
        <p:txBody>
          <a:bodyPr>
            <a:normAutofit fontScale="92500" lnSpcReduction="10000"/>
          </a:bodyPr>
          <a:lstStyle/>
          <a:p>
            <a:r>
              <a:rPr lang="tr-TR" dirty="0" smtClean="0"/>
              <a:t>Engel türü ve derecesi ne olursa olsun tüm bireyler öğrenebilir.</a:t>
            </a:r>
          </a:p>
          <a:p>
            <a:r>
              <a:rPr lang="tr-TR" dirty="0" smtClean="0"/>
              <a:t>BEP, kişiye özel yol haritası çizilmesidir.</a:t>
            </a:r>
          </a:p>
          <a:p>
            <a:r>
              <a:rPr lang="tr-TR" dirty="0" smtClean="0"/>
              <a:t>BEP sayesinde bireyin desteklenmesi gereken alanlarının ne şekilde ve hangi sürede desteklenmesi gerektiği planlanır.</a:t>
            </a:r>
          </a:p>
          <a:p>
            <a:r>
              <a:rPr lang="tr-TR" dirty="0" smtClean="0"/>
              <a:t>Çocuklarda dil, problem çözme, zihinsel süreçler, davranışsal özellikler ve öğrenme özellikleri birbirinden farklılık gösterebilir.</a:t>
            </a:r>
          </a:p>
          <a:p>
            <a:r>
              <a:rPr lang="tr-TR" dirty="0" smtClean="0"/>
              <a:t>BEP sayesinde çocuğun gelişimi konusunda okul yönetimi, öğretmenler ve veli ortak paydada buluşabilir.</a:t>
            </a:r>
          </a:p>
          <a:p>
            <a:r>
              <a:rPr lang="tr-TR" dirty="0" smtClean="0"/>
              <a:t>Veli çocuğunun eğitim sürecinde aktif olur ve okul ile diyalog süreci canlanır.</a:t>
            </a:r>
          </a:p>
          <a:p>
            <a:endParaRPr lang="tr-TR" dirty="0"/>
          </a:p>
        </p:txBody>
      </p:sp>
      <p:pic>
        <p:nvPicPr>
          <p:cNvPr id="5" name="4 Resim" descr="ifg.jpg"/>
          <p:cNvPicPr>
            <a:picLocks noChangeAspect="1"/>
          </p:cNvPicPr>
          <p:nvPr/>
        </p:nvPicPr>
        <p:blipFill>
          <a:blip r:embed="rId2"/>
          <a:stretch>
            <a:fillRect/>
          </a:stretch>
        </p:blipFill>
        <p:spPr>
          <a:xfrm>
            <a:off x="5929322" y="0"/>
            <a:ext cx="2738428" cy="157161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785794"/>
            <a:ext cx="7467600" cy="989034"/>
          </a:xfrm>
        </p:spPr>
        <p:txBody>
          <a:bodyPr>
            <a:normAutofit fontScale="90000"/>
          </a:bodyPr>
          <a:lstStyle/>
          <a:p>
            <a:r>
              <a:rPr lang="tr-TR" dirty="0" smtClean="0"/>
              <a:t>KİMLERİN BEP’E İHTİYACI </a:t>
            </a:r>
            <a:br>
              <a:rPr lang="tr-TR" dirty="0" smtClean="0"/>
            </a:br>
            <a:r>
              <a:rPr lang="tr-TR" dirty="0" smtClean="0"/>
              <a:t>VARDIR?</a:t>
            </a:r>
            <a:endParaRPr lang="tr-TR" dirty="0"/>
          </a:p>
        </p:txBody>
      </p:sp>
      <p:sp>
        <p:nvSpPr>
          <p:cNvPr id="3" name="2 İçerik Yer Tutucusu"/>
          <p:cNvSpPr>
            <a:spLocks noGrp="1"/>
          </p:cNvSpPr>
          <p:nvPr>
            <p:ph sz="quarter" idx="1"/>
          </p:nvPr>
        </p:nvSpPr>
        <p:spPr/>
        <p:txBody>
          <a:bodyPr>
            <a:normAutofit fontScale="92500" lnSpcReduction="20000"/>
          </a:bodyPr>
          <a:lstStyle/>
          <a:p>
            <a:pPr>
              <a:buNone/>
            </a:pPr>
            <a:endParaRPr lang="tr-TR" dirty="0" smtClean="0"/>
          </a:p>
          <a:p>
            <a:r>
              <a:rPr lang="tr-TR" dirty="0" smtClean="0"/>
              <a:t>Zihinsel yetersizliği olan bireyler</a:t>
            </a:r>
          </a:p>
          <a:p>
            <a:r>
              <a:rPr lang="tr-TR" dirty="0" smtClean="0"/>
              <a:t>Görme yetersizliği olan bireyler</a:t>
            </a:r>
          </a:p>
          <a:p>
            <a:r>
              <a:rPr lang="tr-TR" dirty="0" smtClean="0"/>
              <a:t>İşitme yetersizliği olan bireyler</a:t>
            </a:r>
          </a:p>
          <a:p>
            <a:r>
              <a:rPr lang="tr-TR" dirty="0" smtClean="0"/>
              <a:t>Dil ve konuşma güçlüğü olan bireyler</a:t>
            </a:r>
          </a:p>
          <a:p>
            <a:r>
              <a:rPr lang="tr-TR" dirty="0" smtClean="0"/>
              <a:t>Bedensel yetersizliği olan bireyler</a:t>
            </a:r>
          </a:p>
          <a:p>
            <a:r>
              <a:rPr lang="tr-TR" dirty="0" smtClean="0"/>
              <a:t>Dikkat eksikliği ve </a:t>
            </a:r>
            <a:r>
              <a:rPr lang="tr-TR" dirty="0" err="1" smtClean="0"/>
              <a:t>hiperaktivite</a:t>
            </a:r>
            <a:r>
              <a:rPr lang="tr-TR" dirty="0" smtClean="0"/>
              <a:t> bozukluğu olan bireyler</a:t>
            </a:r>
          </a:p>
          <a:p>
            <a:r>
              <a:rPr lang="tr-TR" dirty="0" smtClean="0"/>
              <a:t>Özel öğrenme güçlüğü olan bireyler</a:t>
            </a:r>
          </a:p>
          <a:p>
            <a:r>
              <a:rPr lang="tr-TR" dirty="0" smtClean="0"/>
              <a:t>Otistik bireyler</a:t>
            </a:r>
          </a:p>
          <a:p>
            <a:r>
              <a:rPr lang="tr-TR" dirty="0" smtClean="0"/>
              <a:t>Üstün/Özel yetenekli bireyler</a:t>
            </a:r>
          </a:p>
          <a:p>
            <a:r>
              <a:rPr lang="tr-TR" dirty="0" smtClean="0"/>
              <a:t>Duygusal ve sosyal uyum güçlüğü olan bireyler</a:t>
            </a:r>
          </a:p>
          <a:p>
            <a:r>
              <a:rPr lang="tr-TR" dirty="0" smtClean="0"/>
              <a:t>Süreğen hastalığı olan bireyler</a:t>
            </a:r>
          </a:p>
          <a:p>
            <a:r>
              <a:rPr lang="tr-TR" dirty="0" smtClean="0"/>
              <a:t>Birden fazla yetersizliği olan bireyler</a:t>
            </a:r>
          </a:p>
          <a:p>
            <a:endParaRPr lang="tr-TR" dirty="0"/>
          </a:p>
        </p:txBody>
      </p:sp>
      <p:pic>
        <p:nvPicPr>
          <p:cNvPr id="4" name="3 Resim" descr="ighköj.jpg"/>
          <p:cNvPicPr>
            <a:picLocks noChangeAspect="1"/>
          </p:cNvPicPr>
          <p:nvPr/>
        </p:nvPicPr>
        <p:blipFill>
          <a:blip r:embed="rId2"/>
          <a:stretch>
            <a:fillRect/>
          </a:stretch>
        </p:blipFill>
        <p:spPr>
          <a:xfrm>
            <a:off x="5214942" y="714356"/>
            <a:ext cx="3429024" cy="1714512"/>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r>
              <a:rPr lang="tr-TR" dirty="0" smtClean="0"/>
              <a:t>BİREYSELLEŞTİRİLMİŞ EĞİTİM PROGRAMI(BEP) GELİŞTİRME BİRİMİ</a:t>
            </a:r>
            <a:br>
              <a:rPr lang="tr-TR" dirty="0" smtClean="0"/>
            </a:br>
            <a:endParaRPr lang="tr-TR" dirty="0"/>
          </a:p>
        </p:txBody>
      </p:sp>
      <p:sp>
        <p:nvSpPr>
          <p:cNvPr id="3" name="2 İçerik Yer Tutucusu"/>
          <p:cNvSpPr>
            <a:spLocks noGrp="1"/>
          </p:cNvSpPr>
          <p:nvPr>
            <p:ph sz="quarter" idx="1"/>
          </p:nvPr>
        </p:nvSpPr>
        <p:spPr/>
        <p:txBody>
          <a:bodyPr>
            <a:normAutofit fontScale="85000" lnSpcReduction="20000"/>
          </a:bodyPr>
          <a:lstStyle/>
          <a:p>
            <a:pPr>
              <a:buNone/>
            </a:pPr>
            <a:r>
              <a:rPr lang="tr-TR" sz="2800" dirty="0" smtClean="0"/>
              <a:t>Kaynaştırma Programına alınan öğrenci için BEP Geliştirme Birimi Toplantısı yapılır.</a:t>
            </a:r>
          </a:p>
          <a:p>
            <a:r>
              <a:rPr lang="tr-TR" dirty="0" smtClean="0"/>
              <a:t>Özel Eğitim Hizmetleri Yönetmeliğinin 50. maddesinde belirtildiği üzere; Bireyselleştirilmiş Eğitim Programı Geliştirme Birimi Toplantısı; Okul/kurum müdürü veya görevlendireceği bir müdür yardımcısının başkanlığında;</a:t>
            </a:r>
          </a:p>
          <a:p>
            <a:endParaRPr lang="tr-TR" dirty="0" smtClean="0"/>
          </a:p>
          <a:p>
            <a:r>
              <a:rPr lang="tr-TR" dirty="0" smtClean="0"/>
              <a:t>Bir gezerek özel eğitim görevi yapan öğretmen,</a:t>
            </a:r>
          </a:p>
          <a:p>
            <a:r>
              <a:rPr lang="tr-TR" dirty="0" smtClean="0"/>
              <a:t>Bir rehber öğretmen,</a:t>
            </a:r>
          </a:p>
          <a:p>
            <a:r>
              <a:rPr lang="tr-TR" dirty="0" smtClean="0"/>
              <a:t>Bir eğitim programları hazırlamakla görevlendirilen öğretmen, </a:t>
            </a:r>
          </a:p>
          <a:p>
            <a:r>
              <a:rPr lang="tr-TR" dirty="0" smtClean="0"/>
              <a:t>Öğrencinin sınıf öğretmeni,</a:t>
            </a:r>
          </a:p>
          <a:p>
            <a:r>
              <a:rPr lang="tr-TR" dirty="0" smtClean="0"/>
              <a:t>Öğrencinin dersini okutan alan öğretmenleri,</a:t>
            </a:r>
          </a:p>
          <a:p>
            <a:r>
              <a:rPr lang="tr-TR" dirty="0" smtClean="0"/>
              <a:t>Öğrencinin velisi,</a:t>
            </a:r>
          </a:p>
          <a:p>
            <a:r>
              <a:rPr lang="tr-TR" dirty="0" smtClean="0"/>
              <a:t>Öğrenci olmak üzere bu kişilerden oluşur</a:t>
            </a:r>
          </a:p>
          <a:p>
            <a:endParaRPr lang="tr-TR" dirty="0"/>
          </a:p>
        </p:txBody>
      </p:sp>
      <p:pic>
        <p:nvPicPr>
          <p:cNvPr id="4" name="3 Resim" descr="iöçıkö.jpg"/>
          <p:cNvPicPr>
            <a:picLocks noChangeAspect="1"/>
          </p:cNvPicPr>
          <p:nvPr/>
        </p:nvPicPr>
        <p:blipFill>
          <a:blip r:embed="rId2"/>
          <a:stretch>
            <a:fillRect/>
          </a:stretch>
        </p:blipFill>
        <p:spPr>
          <a:xfrm>
            <a:off x="6357950" y="4643446"/>
            <a:ext cx="2505075" cy="221455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1428736"/>
            <a:ext cx="7467600" cy="1143000"/>
          </a:xfrm>
        </p:spPr>
        <p:txBody>
          <a:bodyPr>
            <a:normAutofit/>
          </a:bodyPr>
          <a:lstStyle/>
          <a:p>
            <a:r>
              <a:rPr lang="tr-TR" sz="2800" dirty="0" smtClean="0"/>
              <a:t>  BEP; İLK TOPLANTI GÜNDEMİ</a:t>
            </a:r>
            <a:br>
              <a:rPr lang="tr-TR" sz="2800" dirty="0" smtClean="0"/>
            </a:br>
            <a:endParaRPr lang="tr-TR" sz="2800" dirty="0"/>
          </a:p>
        </p:txBody>
      </p:sp>
      <p:sp>
        <p:nvSpPr>
          <p:cNvPr id="3" name="2 İçerik Yer Tutucusu"/>
          <p:cNvSpPr>
            <a:spLocks noGrp="1"/>
          </p:cNvSpPr>
          <p:nvPr>
            <p:ph sz="quarter" idx="1"/>
          </p:nvPr>
        </p:nvSpPr>
        <p:spPr/>
        <p:txBody>
          <a:bodyPr>
            <a:normAutofit/>
          </a:bodyPr>
          <a:lstStyle/>
          <a:p>
            <a:pPr>
              <a:buNone/>
            </a:pPr>
            <a:endParaRPr lang="tr-TR" dirty="0" smtClean="0"/>
          </a:p>
          <a:p>
            <a:r>
              <a:rPr lang="tr-TR" dirty="0" smtClean="0"/>
              <a:t>İlk toplantıda; toplantının amacının ve varsa bir önceki toplantı tutanağının gözden geçirilmesi,</a:t>
            </a:r>
          </a:p>
          <a:p>
            <a:r>
              <a:rPr lang="tr-TR" dirty="0" smtClean="0"/>
              <a:t>Özel eğitim ve </a:t>
            </a:r>
            <a:r>
              <a:rPr lang="tr-TR" dirty="0" err="1" smtClean="0"/>
              <a:t>BEP’e</a:t>
            </a:r>
            <a:r>
              <a:rPr lang="tr-TR" dirty="0" smtClean="0"/>
              <a:t> ilişkin hakların ve süreçlerin gözden geçirilmesi,</a:t>
            </a:r>
          </a:p>
          <a:p>
            <a:r>
              <a:rPr lang="tr-TR" dirty="0" smtClean="0"/>
              <a:t>Daha önce bir BEP uygulanmışsa; değişimin sonuçları, gereksinimlerin birbirinden nasıl etkilendiğine bakılması,</a:t>
            </a:r>
          </a:p>
          <a:p>
            <a:r>
              <a:rPr lang="tr-TR" dirty="0" smtClean="0"/>
              <a:t>Genel müfredat içinde çocuğun yetersizliğinin, eğitime katılımını ve gelişimini nasıl etkilediği üzerinde durulması gerekmektedir.</a:t>
            </a:r>
          </a:p>
          <a:p>
            <a:endParaRPr lang="tr-TR" dirty="0"/>
          </a:p>
        </p:txBody>
      </p:sp>
      <p:pic>
        <p:nvPicPr>
          <p:cNvPr id="4" name="3 Resim" descr="khkhg.jpg"/>
          <p:cNvPicPr>
            <a:picLocks noChangeAspect="1"/>
          </p:cNvPicPr>
          <p:nvPr/>
        </p:nvPicPr>
        <p:blipFill>
          <a:blip r:embed="rId2"/>
          <a:stretch>
            <a:fillRect/>
          </a:stretch>
        </p:blipFill>
        <p:spPr>
          <a:xfrm>
            <a:off x="1285852" y="285728"/>
            <a:ext cx="6000792" cy="1428759"/>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BİREYSELLEŞTİRİLMİŞ EĞİTİM PROGRAMI (BEP) NASIL HAZIRLANIR?</a:t>
            </a:r>
            <a:endParaRPr lang="tr-TR" dirty="0"/>
          </a:p>
        </p:txBody>
      </p:sp>
      <p:sp>
        <p:nvSpPr>
          <p:cNvPr id="3" name="2 İçerik Yer Tutucusu"/>
          <p:cNvSpPr>
            <a:spLocks noGrp="1"/>
          </p:cNvSpPr>
          <p:nvPr>
            <p:ph sz="quarter" idx="1"/>
          </p:nvPr>
        </p:nvSpPr>
        <p:spPr/>
        <p:txBody>
          <a:bodyPr/>
          <a:lstStyle/>
          <a:p>
            <a:r>
              <a:rPr lang="tr-TR" dirty="0" smtClean="0"/>
              <a:t>BEP hazırlamanın ilk basamağı, öğrencinin var olan performans düzeyinin belirlenmesidir. </a:t>
            </a:r>
          </a:p>
          <a:p>
            <a:r>
              <a:rPr lang="tr-TR" dirty="0" smtClean="0"/>
              <a:t>Performans düzeyi; öğrencinin yapabildikleri ve yapamadıklarını betimleyerek güçlü ve zayıf yanlarını, ilgi ve ihtiyaçlarını tanımlar. </a:t>
            </a:r>
          </a:p>
          <a:p>
            <a:r>
              <a:rPr lang="tr-TR" dirty="0" smtClean="0"/>
              <a:t>Kısacası; öğrenci “neyi yapıyor neyi yapamıyor“ sorularının cevabıdır.</a:t>
            </a:r>
          </a:p>
          <a:p>
            <a:endParaRPr lang="tr-TR" dirty="0"/>
          </a:p>
        </p:txBody>
      </p:sp>
      <p:pic>
        <p:nvPicPr>
          <p:cNvPr id="4" name="3 Resim" descr="ozelegitimhk.jpg"/>
          <p:cNvPicPr>
            <a:picLocks noChangeAspect="1"/>
          </p:cNvPicPr>
          <p:nvPr/>
        </p:nvPicPr>
        <p:blipFill>
          <a:blip r:embed="rId2"/>
          <a:stretch>
            <a:fillRect/>
          </a:stretch>
        </p:blipFill>
        <p:spPr>
          <a:xfrm>
            <a:off x="928662" y="4357694"/>
            <a:ext cx="6334146" cy="2500306"/>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67</TotalTime>
  <Words>909</Words>
  <PresentationFormat>Ekran Gösterisi (4:3)</PresentationFormat>
  <Paragraphs>95</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Cumba</vt:lpstr>
      <vt:lpstr>BİREYSELLEŞTİRİLMİŞ EĞİTİM PROGRAMI (BEP)   </vt:lpstr>
      <vt:lpstr>BİREYSELLEŞTİRİLMİŞ EĞİTİM PROGRAMI (BEP) </vt:lpstr>
      <vt:lpstr>Slayt 3</vt:lpstr>
      <vt:lpstr>Slayt 4</vt:lpstr>
      <vt:lpstr>BEP NEDEN GEREKLİDİR? </vt:lpstr>
      <vt:lpstr>KİMLERİN BEP’E İHTİYACI  VARDIR?</vt:lpstr>
      <vt:lpstr> BİREYSELLEŞTİRİLMİŞ EĞİTİM PROGRAMI(BEP) GELİŞTİRME BİRİMİ </vt:lpstr>
      <vt:lpstr>  BEP; İLK TOPLANTI GÜNDEMİ </vt:lpstr>
      <vt:lpstr>BİREYSELLEŞTİRİLMİŞ EĞİTİM PROGRAMI (BEP) NASIL HAZIRLANIR?</vt:lpstr>
      <vt:lpstr>Değerli öğretmenler </vt:lpstr>
      <vt:lpstr>Slayt 11</vt:lpstr>
      <vt:lpstr>   BEP ikinci basamağı; öğrencinin öncelikli gereksinimleri dikkate alınarak Uzun Dönemli ve Kısa Dönemli Amaçların belirlenmesidir. </vt:lpstr>
      <vt:lpstr>Slayt 13</vt:lpstr>
      <vt:lpstr>BÖP ( BİREYSEL ÖĞRETİM PLANI)  </vt:lpstr>
      <vt:lpstr>Slayt 15</vt:lpstr>
      <vt:lpstr>BÖP DEĞERLENDİRME(TAKİP)</vt:lpstr>
      <vt:lpstr>Slayt 17</vt:lpstr>
      <vt:lpstr>ETKİLİ BEP İÇİN ÖNERİLER:  </vt:lpstr>
      <vt:lpstr>Slayt 19</vt:lpstr>
      <vt:lpstr>  KONUYLA İLGİLİ YASAL DAYANAKLAR </vt:lpstr>
      <vt:lpstr>Online bep hazırlamak için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BİREYSELLEŞTİRİLMİŞ EĞİTİM PROGRAMI (BEP)   </dc:title>
  <dc:creator>Legacy</dc:creator>
  <cp:lastModifiedBy>Legacy</cp:lastModifiedBy>
  <cp:revision>21</cp:revision>
  <dcterms:created xsi:type="dcterms:W3CDTF">2017-06-12T07:45:46Z</dcterms:created>
  <dcterms:modified xsi:type="dcterms:W3CDTF">2017-06-12T08:59:12Z</dcterms:modified>
</cp:coreProperties>
</file>